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3"/>
  </p:notesMasterIdLst>
  <p:sldIdLst>
    <p:sldId id="256" r:id="rId2"/>
    <p:sldId id="257" r:id="rId3"/>
    <p:sldId id="271" r:id="rId4"/>
    <p:sldId id="258" r:id="rId5"/>
    <p:sldId id="294" r:id="rId6"/>
    <p:sldId id="286" r:id="rId7"/>
    <p:sldId id="298" r:id="rId8"/>
    <p:sldId id="305" r:id="rId9"/>
    <p:sldId id="263" r:id="rId10"/>
    <p:sldId id="264" r:id="rId11"/>
    <p:sldId id="265" r:id="rId12"/>
    <p:sldId id="266" r:id="rId13"/>
    <p:sldId id="288" r:id="rId14"/>
    <p:sldId id="295" r:id="rId15"/>
    <p:sldId id="287" r:id="rId16"/>
    <p:sldId id="289" r:id="rId17"/>
    <p:sldId id="268" r:id="rId18"/>
    <p:sldId id="292" r:id="rId19"/>
    <p:sldId id="291" r:id="rId20"/>
    <p:sldId id="269" r:id="rId21"/>
    <p:sldId id="283" r:id="rId22"/>
  </p:sldIdLst>
  <p:sldSz cx="6858000" cy="9144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CC"/>
    <a:srgbClr val="CCFFCC"/>
    <a:srgbClr val="E8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22" autoAdjust="0"/>
  </p:normalViewPr>
  <p:slideViewPr>
    <p:cSldViewPr>
      <p:cViewPr varScale="1">
        <p:scale>
          <a:sx n="80" d="100"/>
          <a:sy n="80" d="100"/>
        </p:scale>
        <p:origin x="-3186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2831422387993"/>
          <c:y val="2.4266714162044841E-2"/>
          <c:w val="0.66136830027922322"/>
          <c:h val="0.5764394696885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521952</c:v>
                </c:pt>
                <c:pt idx="1">
                  <c:v>450933</c:v>
                </c:pt>
                <c:pt idx="2">
                  <c:v>535388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BB-44CB-BF9A-5A443EA705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521952</c:v>
                </c:pt>
                <c:pt idx="1">
                  <c:v>450933</c:v>
                </c:pt>
                <c:pt idx="2">
                  <c:v>535388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BB-44CB-BF9A-5A443EA705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BB-44CB-BF9A-5A443EA70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876096"/>
        <c:axId val="58128576"/>
      </c:barChart>
      <c:catAx>
        <c:axId val="16787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128576"/>
        <c:crosses val="autoZero"/>
        <c:auto val="1"/>
        <c:lblAlgn val="ctr"/>
        <c:lblOffset val="100"/>
        <c:noMultiLvlLbl val="0"/>
      </c:catAx>
      <c:valAx>
        <c:axId val="58128576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16787609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5.2631578947368418E-2"/>
          <c:y val="0.77690515145364836"/>
          <c:w val="0.1779653420515418"/>
          <c:h val="0.18724177293074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59628462334595"/>
          <c:y val="1.3327946161872344E-2"/>
          <c:w val="0.55432802787994306"/>
          <c:h val="0.467851242731620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доходы, тыс. руб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2021</c:v>
                </c:pt>
                <c:pt idx="1">
                  <c:v>Факт 2022</c:v>
                </c:pt>
                <c:pt idx="2">
                  <c:v>План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31528</c:v>
                </c:pt>
                <c:pt idx="1">
                  <c:v>31873</c:v>
                </c:pt>
                <c:pt idx="2">
                  <c:v>35132</c:v>
                </c:pt>
                <c:pt idx="3">
                  <c:v>36436</c:v>
                </c:pt>
                <c:pt idx="4">
                  <c:v>41444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4F-48FE-B4F8-E678C2E527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доходы, тыс. руб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2021</c:v>
                </c:pt>
                <c:pt idx="1">
                  <c:v>Факт 2022</c:v>
                </c:pt>
                <c:pt idx="2">
                  <c:v>План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7897</c:v>
                </c:pt>
                <c:pt idx="1">
                  <c:v>3394</c:v>
                </c:pt>
                <c:pt idx="2">
                  <c:v>1962</c:v>
                </c:pt>
                <c:pt idx="3">
                  <c:v>1983</c:v>
                </c:pt>
                <c:pt idx="4">
                  <c:v>1993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4F-48FE-B4F8-E678C2E527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поступления, тыс. руб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2021</c:v>
                </c:pt>
                <c:pt idx="1">
                  <c:v>Факт 2022</c:v>
                </c:pt>
                <c:pt idx="2">
                  <c:v>План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495890</c:v>
                </c:pt>
                <c:pt idx="1">
                  <c:v>558633</c:v>
                </c:pt>
                <c:pt idx="2">
                  <c:v>484858</c:v>
                </c:pt>
                <c:pt idx="3">
                  <c:v>412514</c:v>
                </c:pt>
                <c:pt idx="4">
                  <c:v>491951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4F-48FE-B4F8-E678C2E52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875584"/>
        <c:axId val="58129152"/>
      </c:barChart>
      <c:catAx>
        <c:axId val="167875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129152"/>
        <c:crosses val="autoZero"/>
        <c:auto val="1"/>
        <c:lblAlgn val="ctr"/>
        <c:lblOffset val="100"/>
        <c:noMultiLvlLbl val="0"/>
      </c:catAx>
      <c:valAx>
        <c:axId val="581291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787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970430186119671E-2"/>
          <c:y val="0.70200417546198568"/>
          <c:w val="0.3219805986469339"/>
          <c:h val="0.22929382267710996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67613047579583E-2"/>
          <c:y val="8.5874159899234762E-2"/>
          <c:w val="0.89578419608682591"/>
          <c:h val="0.894124548410283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53"/>
          </c:dPt>
          <c:dLbls>
            <c:dLbl>
              <c:idx val="0"/>
              <c:layout>
                <c:manualLayout>
                  <c:x val="-2.0784114259604389E-3"/>
                  <c:y val="-0.50597892068217321"/>
                </c:manualLayout>
              </c:layout>
              <c:tx>
                <c:rich>
                  <a:bodyPr/>
                  <a:lstStyle/>
                  <a:p>
                    <a:pPr>
                      <a:defRPr sz="17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700" dirty="0"/>
                      <a:t>Налог на доходы физических лиц 23001 тыс. руб.
65%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22342170018637"/>
                  <c:y val="0.17211926251835472"/>
                </c:manualLayout>
              </c:layout>
              <c:spPr/>
              <c:txPr>
                <a:bodyPr/>
                <a:lstStyle/>
                <a:p>
                  <a:pPr>
                    <a:defRPr sz="1750" b="1" i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3851522215436019E-2"/>
                  <c:y val="0.13812036279770792"/>
                </c:manualLayout>
              </c:layout>
              <c:spPr/>
              <c:txPr>
                <a:bodyPr/>
                <a:lstStyle/>
                <a:p>
                  <a:pPr>
                    <a:defRPr sz="1700" b="1" i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7293443544781427E-2"/>
                  <c:y val="-0.11474628655718307"/>
                </c:manualLayout>
              </c:layout>
              <c:tx>
                <c:rich>
                  <a:bodyPr/>
                  <a:lstStyle/>
                  <a:p>
                    <a:r>
                      <a:rPr lang="ru-RU" sz="1750" dirty="0"/>
                      <a:t>Государственная пошлина          1107 тыс. руб.
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47045219031833"/>
                  <c:y val="-0.10412163039448094"/>
                </c:manualLayout>
              </c:layout>
              <c:tx>
                <c:rich>
                  <a:bodyPr/>
                  <a:lstStyle/>
                  <a:p>
                    <a:r>
                      <a:rPr lang="ru-RU" sz="1750" dirty="0"/>
                      <a:t>Аренда имущества           805 тыс. руб.
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29721267025789977"/>
                  <c:y val="-2.124947964282415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Прочие неналоговые доходы             2589 тыс. руб.
7%</a:t>
                    </a:r>
                    <a:endParaRPr lang="ru-RU" sz="16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 i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23001 тыс. руб.</c:v>
                </c:pt>
                <c:pt idx="1">
                  <c:v>Акцизы              6567 тыс. руб.</c:v>
                </c:pt>
                <c:pt idx="2">
                  <c:v>Налоги на совокупный доход  1198 тыс. руб.</c:v>
                </c:pt>
                <c:pt idx="3">
                  <c:v>Государственная пошлина          1107 тыс. руб.</c:v>
                </c:pt>
                <c:pt idx="4">
                  <c:v>Аренда имущества           805 тыс. руб.</c:v>
                </c:pt>
                <c:pt idx="5">
                  <c:v>Прочие неналоговые доходы             2589 тыс. руб.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23001</c:v>
                </c:pt>
                <c:pt idx="1">
                  <c:v>6567</c:v>
                </c:pt>
                <c:pt idx="2">
                  <c:v>1198</c:v>
                </c:pt>
                <c:pt idx="3">
                  <c:v>1107</c:v>
                </c:pt>
                <c:pt idx="4">
                  <c:v>805</c:v>
                </c:pt>
                <c:pt idx="5">
                  <c:v>2589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921113907453809"/>
          <c:y val="6.6400655182457205E-2"/>
          <c:w val="0.72731083139522601"/>
          <c:h val="0.508390584229379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МТБ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4168</c:v>
                </c:pt>
                <c:pt idx="1">
                  <c:v>1360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64-4F84-8F19-0E3DC673A0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340926</c:v>
                </c:pt>
                <c:pt idx="1">
                  <c:v>338717</c:v>
                </c:pt>
                <c:pt idx="2">
                  <c:v>318156</c:v>
                </c:pt>
                <c:pt idx="3">
                  <c:v>313758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64-4F84-8F19-0E3DC673A0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74268</c:v>
                </c:pt>
                <c:pt idx="1">
                  <c:v>16097</c:v>
                </c:pt>
                <c:pt idx="2">
                  <c:v>20897</c:v>
                </c:pt>
                <c:pt idx="3">
                  <c:v>149903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64-4F84-8F19-0E3DC673A0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139271</c:v>
                </c:pt>
                <c:pt idx="1">
                  <c:v>128684</c:v>
                </c:pt>
                <c:pt idx="2">
                  <c:v>73461</c:v>
                </c:pt>
                <c:pt idx="3">
                  <c:v>28890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64-4F84-8F19-0E3DC673A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440768"/>
        <c:axId val="110716032"/>
      </c:barChart>
      <c:catAx>
        <c:axId val="17744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716032"/>
        <c:crosses val="autoZero"/>
        <c:auto val="1"/>
        <c:lblAlgn val="ctr"/>
        <c:lblOffset val="100"/>
        <c:noMultiLvlLbl val="0"/>
      </c:catAx>
      <c:valAx>
        <c:axId val="11071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440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6216481711715856E-2"/>
          <c:y val="0.67799077982164391"/>
          <c:w val="0.15352780463845528"/>
          <c:h val="0.298327963559604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135835238287857E-3"/>
          <c:y val="1.7957728355846951E-3"/>
          <c:w val="0.36698519166585669"/>
          <c:h val="0.55871508668749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explosion val="25"/>
          <c:cat>
            <c:strRef>
              <c:f>Лист1!$A$2:$A$9</c:f>
              <c:strCache>
                <c:ptCount val="8"/>
                <c:pt idx="0">
                  <c:v>МП "Развитие образования в Большесельском МР"</c:v>
                </c:pt>
                <c:pt idx="1">
                  <c:v>МП "Социальная поддержка населения Большесельского МР"</c:v>
                </c:pt>
                <c:pt idx="2">
                  <c:v>МП "Развитие культуры и туризма в Большесельском МР"</c:v>
                </c:pt>
                <c:pt idx="3">
                  <c:v>МП "Обеспечение качественными коммунальными услугами населения БМР"</c:v>
                </c:pt>
                <c:pt idx="4">
                  <c:v>МП "Развитие системы муниципального управления на территории Большесельского МР"</c:v>
                </c:pt>
                <c:pt idx="5">
                  <c:v>МП  "Развитие дорожного хозяйства и транспорта в БМР"</c:v>
                </c:pt>
                <c:pt idx="6">
                  <c:v>МП "Создание условий для эффективного управления муниципальными финансами БМР"</c:v>
                </c:pt>
                <c:pt idx="7">
                  <c:v>Прочие МП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39.479999999999997</c:v>
                </c:pt>
                <c:pt idx="1">
                  <c:v>33.04</c:v>
                </c:pt>
                <c:pt idx="2">
                  <c:v>8.5500000000000007</c:v>
                </c:pt>
                <c:pt idx="3">
                  <c:v>12.03</c:v>
                </c:pt>
                <c:pt idx="4">
                  <c:v>1.37</c:v>
                </c:pt>
                <c:pt idx="5">
                  <c:v>2.6</c:v>
                </c:pt>
                <c:pt idx="6">
                  <c:v>1.62</c:v>
                </c:pt>
                <c:pt idx="7">
                  <c:v>1.31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D7-4962-B74F-D139003FEC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МП "Развитие образования в Большесельском МР"</c:v>
                </c:pt>
                <c:pt idx="1">
                  <c:v>МП "Социальная поддержка населения Большесельского МР"</c:v>
                </c:pt>
                <c:pt idx="2">
                  <c:v>МП "Развитие культуры и туризма в Большесельском МР"</c:v>
                </c:pt>
                <c:pt idx="3">
                  <c:v>МП "Обеспечение качественными коммунальными услугами населения БМР"</c:v>
                </c:pt>
                <c:pt idx="4">
                  <c:v>МП "Развитие системы муниципального управления на территории Большесельского МР"</c:v>
                </c:pt>
                <c:pt idx="5">
                  <c:v>МП  "Развитие дорожного хозяйства и транспорта в БМР"</c:v>
                </c:pt>
                <c:pt idx="6">
                  <c:v>МП "Создание условий для эффективного управления муниципальными финансами БМР"</c:v>
                </c:pt>
                <c:pt idx="7">
                  <c:v>Прочие МП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D7-4962-B74F-D139003FE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8103133926841287"/>
          <c:y val="1.1351546711869233E-3"/>
          <c:w val="0.33336609910058795"/>
          <c:h val="0.99629377938633779"/>
        </c:manualLayout>
      </c:layout>
      <c:overlay val="0"/>
      <c:txPr>
        <a:bodyPr/>
        <a:lstStyle/>
        <a:p>
          <a:pPr>
            <a:defRPr sz="11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4">
        <a:lumMod val="20000"/>
        <a:lumOff val="80000"/>
        <a:alpha val="45000"/>
      </a:schemeClr>
    </a:solidFill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0.29842</cdr:x>
      <cdr:y>0.78741</cdr:y>
    </cdr:from>
    <cdr:to>
      <cdr:x>0.48631</cdr:x>
      <cdr:y>0.85899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965725" y="5329783"/>
          <a:ext cx="1237651" cy="484507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>
            <a:alpha val="45000"/>
          </a:srgbClr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521337</a:t>
          </a:r>
          <a:endParaRPr lang="ru-RU" sz="1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0.48631</cdr:x>
      <cdr:y>0.78741</cdr:y>
    </cdr:from>
    <cdr:to>
      <cdr:x>0.66315</cdr:x>
      <cdr:y>0.85899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168352" y="4752528"/>
          <a:ext cx="1152128" cy="432048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>
            <a:alpha val="45000"/>
          </a:srgbClr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450933</a:t>
          </a:r>
          <a:endParaRPr lang="ru-RU" sz="1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0.66315</cdr:x>
      <cdr:y>0.78741</cdr:y>
    </cdr:from>
    <cdr:to>
      <cdr:x>0.82894</cdr:x>
      <cdr:y>0.85899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320480" y="4752528"/>
          <a:ext cx="1080120" cy="432048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>
            <a:alpha val="45000"/>
          </a:srgbClr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535388</a:t>
          </a:r>
          <a:endParaRPr lang="ru-RU" sz="1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0.29842</cdr:x>
      <cdr:y>0.85899</cdr:y>
    </cdr:from>
    <cdr:to>
      <cdr:x>0.48631</cdr:x>
      <cdr:y>0.93057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944216" y="5184576"/>
          <a:ext cx="1224136" cy="432048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>
            <a:alpha val="45000"/>
          </a:srgbClr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521337</a:t>
          </a:r>
          <a:endParaRPr lang="ru-RU" sz="1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0.48631</cdr:x>
      <cdr:y>0.85899</cdr:y>
    </cdr:from>
    <cdr:to>
      <cdr:x>0.66315</cdr:x>
      <cdr:y>0.93057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3168352" y="5184576"/>
          <a:ext cx="1152128" cy="432048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>
            <a:alpha val="45000"/>
          </a:srgbClr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450933</a:t>
          </a:r>
          <a:endParaRPr lang="ru-RU" sz="1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0.66315</cdr:x>
      <cdr:y>0.85899</cdr:y>
    </cdr:from>
    <cdr:to>
      <cdr:x>0.82894</cdr:x>
      <cdr:y>0.93057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320480" y="5184576"/>
          <a:ext cx="1080120" cy="432048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>
            <a:alpha val="45000"/>
          </a:srgbClr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535388</a:t>
          </a:r>
          <a:endParaRPr lang="ru-RU" sz="1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35ACC-5021-4654-A2E3-43018D05710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5BB28-238F-4B1A-A5DE-B92A3662A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7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BB28-238F-4B1A-A5DE-B92A3662AD8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9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4744" y="2555776"/>
            <a:ext cx="4797152" cy="191450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8760" y="4860032"/>
            <a:ext cx="4680520" cy="1800200"/>
          </a:xfrm>
        </p:spPr>
        <p:txBody>
          <a:bodyPr>
            <a:normAutofit fontScale="92500"/>
          </a:bodyPr>
          <a:lstStyle/>
          <a:p>
            <a:pPr algn="ctr"/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Проекту Бюджета Большесельского МР на 2023 год и на плановый период 2024 и 2025</a:t>
            </a: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8880" y="8440300"/>
            <a:ext cx="267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Большое Село,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58282"/>
            <a:ext cx="825951" cy="142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megapedia.wiki/w/images/6/64/%D0%9A%D0%A076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190578"/>
            <a:ext cx="2249791" cy="247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179512"/>
            <a:ext cx="6515100" cy="11176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характеристики проекта бюджета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Большесельского района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51778"/>
              </p:ext>
            </p:extLst>
          </p:nvPr>
        </p:nvGraphicFramePr>
        <p:xfrm>
          <a:off x="270892" y="1763688"/>
          <a:ext cx="6587108" cy="67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86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136" y="326422"/>
            <a:ext cx="5730251" cy="104559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Динамика и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дохода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бюджета 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Большесельского района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886719"/>
              </p:ext>
            </p:extLst>
          </p:nvPr>
        </p:nvGraphicFramePr>
        <p:xfrm>
          <a:off x="-99392" y="2231232"/>
          <a:ext cx="6840760" cy="691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778992"/>
              </p:ext>
            </p:extLst>
          </p:nvPr>
        </p:nvGraphicFramePr>
        <p:xfrm>
          <a:off x="2348880" y="6732240"/>
          <a:ext cx="4104455" cy="19442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208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0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08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08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0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1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en-US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31528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31873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35132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36436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41444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495890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558663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484858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412514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491951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https://uprostim.com/wp-content/uploads/2021/05/image105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04" y="1331640"/>
            <a:ext cx="2520280" cy="30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84" y="679734"/>
            <a:ext cx="5705822" cy="91500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РАЙОННОГО БЮДЖЕТА В 2023 ГОДУ</a:t>
            </a:r>
            <a:endParaRPr lang="ru-RU" sz="2400" cap="none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638586"/>
              </p:ext>
            </p:extLst>
          </p:nvPr>
        </p:nvGraphicFramePr>
        <p:xfrm>
          <a:off x="332656" y="2123728"/>
          <a:ext cx="611043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99" name="Picture 27" descr="https://uprostim.com/wp-content/uploads/2021/05/image023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24" y="6119664"/>
            <a:ext cx="51919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6264696" cy="136815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Основные Мероприятия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увеличению поступлений налоговых и неналоговых доходов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районного бюджета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04" y="3131840"/>
            <a:ext cx="5429250" cy="3685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2696" y="1639144"/>
            <a:ext cx="561662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Планом мероприятий Администрации Большесельского МР по увеличению поступлений налоговых и неналоговых доходов бюджета и по повышению эффективности использования бюджетных средств на 2023 - 2025 год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prostim.com/wp-content/uploads/2021/05/image025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416" y="6588224"/>
            <a:ext cx="40818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8640" y="972697"/>
            <a:ext cx="1728192" cy="646973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12776" y="179512"/>
            <a:ext cx="4464496" cy="648072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9212" y="982797"/>
            <a:ext cx="2591916" cy="636874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53136" y="962598"/>
            <a:ext cx="2088232" cy="657073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Аналогия в семейном бюджете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640" y="1763688"/>
            <a:ext cx="1693044" cy="1224136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en-US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дар, </a:t>
            </a:r>
            <a:r>
              <a:rPr lang="ru-RU" sz="1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пожертвование)</a:t>
            </a:r>
            <a:endParaRPr lang="ru-RU" sz="15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89212" y="1763688"/>
            <a:ext cx="2591916" cy="1224136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без определения конкретной цели их использования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53508" y="1763688"/>
            <a:ext cx="2087860" cy="1224136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даете своему ребенку «карманные деньги»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8640" y="3131840"/>
            <a:ext cx="1693044" cy="1944216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endParaRPr lang="en-US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en-US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ubsidium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поддержка)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89212" y="3131840"/>
            <a:ext cx="2591916" cy="1944216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на условиях долевого софинансирования расходов других бюджетов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53508" y="3131840"/>
            <a:ext cx="2072456" cy="1944216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добавляете свои деньги к накопленным вашим ребенком деньгам, для того чтобы он купил себе телефон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8640" y="5220072"/>
            <a:ext cx="1693044" cy="151216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en-US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ubvenire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приходить на помощь)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89212" y="5220072"/>
            <a:ext cx="2591916" cy="151216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на финансирование «переданных» другим публично-нормативным образованиям полномочий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53136" y="5220072"/>
            <a:ext cx="2088232" cy="151216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даете своему ребенку деньги и отправляете его в магазин купить продукты (по списку)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0" name="Picture 26" descr="https://avatars.mds.yandex.net/get-zen_doc/4612968/pub_608bedac6943ee1462797a8a_608bfc9c9fe819495bfd5bc3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6294552"/>
            <a:ext cx="33843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477141"/>
            <a:ext cx="6515100" cy="11176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проект Финансовой помощи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муниципальному району из областного и федерального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591268"/>
              </p:ext>
            </p:extLst>
          </p:nvPr>
        </p:nvGraphicFramePr>
        <p:xfrm>
          <a:off x="116632" y="1403648"/>
          <a:ext cx="6515100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80712"/>
              </p:ext>
            </p:extLst>
          </p:nvPr>
        </p:nvGraphicFramePr>
        <p:xfrm>
          <a:off x="1628800" y="5580112"/>
          <a:ext cx="4752528" cy="17281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139271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128684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73461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28290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74268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16097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20897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149903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340926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338717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318156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313758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4168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1360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https://uprostim.com/wp-content/uploads/2021/05/image1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530" y="6738295"/>
            <a:ext cx="2104163" cy="23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5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0" y="1431210"/>
            <a:ext cx="4029622" cy="4364925"/>
          </a:xfrm>
          <a:prstGeom prst="rect">
            <a:avLst/>
          </a:prstGeom>
          <a:noFill/>
          <a:effectLst>
            <a:glow rad="127000">
              <a:schemeClr val="accent6">
                <a:lumMod val="20000"/>
                <a:lumOff val="8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6172200" cy="1037464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effectLst/>
                <a:latin typeface="Times New Roman" pitchFamily="18" charset="0"/>
                <a:cs typeface="Times New Roman" pitchFamily="18" charset="0"/>
              </a:rPr>
              <a:t>Отраслевая структура расходов бюджетов</a:t>
            </a:r>
            <a:endParaRPr lang="ru-RU" dirty="0">
              <a:effectLst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42" y="5076057"/>
            <a:ext cx="3719543" cy="3845758"/>
          </a:xfrm>
          <a:prstGeom prst="rect">
            <a:avLst/>
          </a:prstGeom>
          <a:noFill/>
          <a:effectLst>
            <a:glow rad="127000">
              <a:schemeClr val="accent6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904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081173"/>
              </p:ext>
            </p:extLst>
          </p:nvPr>
        </p:nvGraphicFramePr>
        <p:xfrm>
          <a:off x="639924" y="5367681"/>
          <a:ext cx="5688632" cy="249636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1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85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400" b="1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400" b="1" i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400" b="1" i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400" b="1" i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расходы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568317</a:t>
                      </a:r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487295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425644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516371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9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36786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34657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22289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6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605103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521952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450933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535388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71128" y="8081168"/>
            <a:ext cx="6226224" cy="7647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муниципальные программы размещены на официальном сайте Администрации Большесельского муниципального района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большесельский-район.рф/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documents/605.html</a:t>
            </a:r>
            <a:endParaRPr lang="ru-RU" sz="14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28723" y="2026360"/>
            <a:ext cx="4320480" cy="3312368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Большесельского муниципального района по расходам формируется и исполняется по программам в соответствии с Бюджетным кодексом Российской Федерации</a:t>
            </a:r>
          </a:p>
        </p:txBody>
      </p:sp>
      <p:pic>
        <p:nvPicPr>
          <p:cNvPr id="1026" name="Picture 2" descr="https://uprostim.com/wp-content/uploads/2021/05/image068-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-34776"/>
            <a:ext cx="3104102" cy="413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755576"/>
            <a:ext cx="5832648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Непрограммные направления расходов</a:t>
            </a:r>
            <a:br>
              <a:rPr lang="ru-RU" sz="3200" dirty="0" smtClean="0"/>
            </a:br>
            <a:r>
              <a:rPr lang="ru-RU" sz="1400" dirty="0" smtClean="0"/>
              <a:t>тыс. руб.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572603"/>
              </p:ext>
            </p:extLst>
          </p:nvPr>
        </p:nvGraphicFramePr>
        <p:xfrm>
          <a:off x="332656" y="2245770"/>
          <a:ext cx="6192685" cy="34950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6142"/>
                <a:gridCol w="1368154"/>
                <a:gridCol w="1152126"/>
                <a:gridCol w="1296144"/>
                <a:gridCol w="1080119"/>
              </a:tblGrid>
              <a:tr h="1584960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деятельности органов местного самоуправления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Ревизионная комиссия Большесельского МР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по предупреждению и ликвидации ЧС и последствий стихийных бедствий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34175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36786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32045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34657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22289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6" name="Picture 6" descr="https://uprostim.com/wp-content/uploads/2021/05/image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5724128"/>
            <a:ext cx="3503817" cy="34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03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251520"/>
            <a:ext cx="5429250" cy="1192952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Участие большесельского муниципального района в реализации национальных проектов, </a:t>
            </a:r>
            <a:r>
              <a:rPr lang="ru-RU" sz="1600" dirty="0" smtClean="0"/>
              <a:t>тыс. руб.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584277"/>
              </p:ext>
            </p:extLst>
          </p:nvPr>
        </p:nvGraphicFramePr>
        <p:xfrm>
          <a:off x="404663" y="1547813"/>
          <a:ext cx="5976665" cy="22606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04257"/>
                <a:gridCol w="1440160"/>
                <a:gridCol w="1163350"/>
                <a:gridCol w="10688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Регионального проекта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«Финансовая поддержка семей при рождении детей»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13343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s://uprostim.com/wp-content/uploads/2021/05/image1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6192316"/>
            <a:ext cx="362097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4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728" y="971600"/>
            <a:ext cx="4928507" cy="13989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такое «Бюджет для граждан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923" y="2843808"/>
            <a:ext cx="6122311" cy="5007045"/>
          </a:xfrm>
        </p:spPr>
        <p:txBody>
          <a:bodyPr>
            <a:normAutofit/>
          </a:bodyPr>
          <a:lstStyle/>
          <a:p>
            <a:pPr marL="0" lvl="0" indent="355600" algn="ctr">
              <a:spcBef>
                <a:spcPts val="0"/>
              </a:spcBef>
              <a:buClrTx/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самоуправления. В Большесельском МР бюджет составляется на 3 года</a:t>
            </a:r>
            <a:endParaRPr lang="en-US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spcBef>
                <a:spcPts val="0"/>
              </a:spcBef>
              <a:buClrTx/>
              <a:buNone/>
            </a:pPr>
            <a:endParaRPr lang="ru-RU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 algn="ctr">
              <a:spcBef>
                <a:spcPts val="0"/>
              </a:spcBef>
              <a:buClrTx/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проекта закона о бюджете и отчета о его исполнении в доступной и понятной форме, разрабатываемый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</a:t>
            </a:r>
            <a:endParaRPr lang="en-US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spcBef>
                <a:spcPts val="0"/>
              </a:spcBef>
              <a:buClrTx/>
              <a:buNone/>
            </a:pPr>
            <a:endParaRPr lang="ru-RU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Розанова МВ\Documents\Бюджет для граждан\Человечки\18-20211129_181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6372957"/>
            <a:ext cx="33843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21" y="539552"/>
            <a:ext cx="6515100" cy="11176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проект Структуры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расходов районного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разрезе муниципальных программ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364277"/>
              </p:ext>
            </p:extLst>
          </p:nvPr>
        </p:nvGraphicFramePr>
        <p:xfrm>
          <a:off x="476672" y="1907704"/>
          <a:ext cx="6192688" cy="70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41414"/>
              </p:ext>
            </p:extLst>
          </p:nvPr>
        </p:nvGraphicFramePr>
        <p:xfrm>
          <a:off x="4869160" y="1475656"/>
          <a:ext cx="1656184" cy="7747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94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1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47640"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222272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175341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45256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1311</a:t>
                      </a: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7922</a:t>
                      </a: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14148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14915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smtClean="0">
                          <a:latin typeface="Times New Roman" pitchFamily="18" charset="0"/>
                          <a:cs typeface="Times New Roman" pitchFamily="18" charset="0"/>
                        </a:rPr>
                        <a:t>6130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45,6%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9,3%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1,6%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2,9%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3,1%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1,3%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https://uprostim.com/wp-content/uploads/2021/05/image1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4128"/>
            <a:ext cx="2928835" cy="285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2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768" y="251520"/>
            <a:ext cx="6515100" cy="6989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365176" y="2699794"/>
            <a:ext cx="4244282" cy="3312366"/>
          </a:xfrm>
          <a:prstGeom prst="snip2DiagRect">
            <a:avLst/>
          </a:prstGeom>
          <a:solidFill>
            <a:srgbClr val="E8FFA7">
              <a:alpha val="44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Свои вопросы и предложения Вы можете направить в финансовое управление администрации Большесельского МР</a:t>
            </a:r>
          </a:p>
          <a:p>
            <a:pPr marL="0" marR="0" lvl="0" indent="361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тел. (руководитель)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361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7(48542)2-93-11; </a:t>
            </a: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исполнители) +7(48542)2-93-39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152360, Ярославская область, Большесельский район, с. Большое Село, пл. Советская, д.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e-mail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finbselo@mail.ru</a:t>
            </a: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13" t="40187" r="29801" b="22633"/>
          <a:stretch/>
        </p:blipFill>
        <p:spPr bwMode="auto">
          <a:xfrm>
            <a:off x="1090216" y="6228184"/>
            <a:ext cx="4725149" cy="268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s://uprostim.com/wp-content/uploads/2021/05/image18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22" y="1115617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927" y="179512"/>
            <a:ext cx="5193008" cy="5760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термины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404" y="819312"/>
            <a:ext cx="6336114" cy="936104"/>
          </a:xfrm>
          <a:prstGeom prst="rect">
            <a:avLst/>
          </a:prstGeom>
          <a:solidFill>
            <a:schemeClr val="accent6">
              <a:lumMod val="20000"/>
              <a:lumOff val="80000"/>
              <a:alpha val="33000"/>
            </a:schemeClr>
          </a:solidFill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средства: налоги, платежи и сборы, средства из вышестоящих бюджетов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238" y="1835696"/>
            <a:ext cx="6336114" cy="1152128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выплачиваемые из бюджета денежные средства на социальные выплаты населению, оказание муниципальных услуг, капитальное строительство и другие нужды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1238" y="3131840"/>
            <a:ext cx="6333280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5000"/>
            </a:schemeClr>
          </a:solidFill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свод бюджетов бюджетной системы на соответствующей территории (без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межбюджетных трансфертов между этими бюджетами)</a:t>
            </a:r>
          </a:p>
        </p:txBody>
      </p:sp>
      <p:pic>
        <p:nvPicPr>
          <p:cNvPr id="2050" name="Picture 2" descr="C:\Users\Розанова МВ\Documents\Бюджет для граждан\Человечки\1555053095_image0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68" y="7041752"/>
            <a:ext cx="2132856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1237" y="4572000"/>
            <a:ext cx="6333281" cy="2088232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документ муниципального стратегического планирования, представляющий собой комплекс взаимоувязанных по задачам, срокам и ресурсам мероприятий, реализуемых органами местного самоуправления для достижения целей и задач социально-экономического развития муниципального образования в определенной сфере 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1238" y="6804248"/>
            <a:ext cx="4607922" cy="216024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Ведомственная целевая программа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подпрограмма муниципальной программы, документ, содержащий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скоординированных мероприятий, направленных на решение конкретной задачи подпрограммы государственной программы, а также измеряемые целевые индикаторы</a:t>
            </a:r>
          </a:p>
        </p:txBody>
      </p:sp>
    </p:spTree>
    <p:extLst>
      <p:ext uri="{BB962C8B-B14F-4D97-AF65-F5344CB8AC3E}">
        <p14:creationId xmlns:p14="http://schemas.microsoft.com/office/powerpoint/2010/main" val="27932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467544"/>
            <a:ext cx="6336704" cy="8568952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Конституцией Российской Федерации определены права и гарантии граждан нашей страны:</a:t>
            </a:r>
            <a:endParaRPr lang="en-US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образование;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участие в культурной жизни и доступ к культурным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ценностям;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благоприятную окружающую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среду;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охрану здоровья и медицинскую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помощь;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социальное обеспечение и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т.д.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эти обязательства у государства должны быть средства, которые необходимо собрать и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распределить.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Совокупность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средств, которые собирает и расходует государство для финансового обеспечения своих задач и функций – это и есть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может, кому-то еще невдомек: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наш народный, родной КОШЕЛЕК!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наполняем мы ночью и днем!!!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положим – тем больше возьмем</a:t>
            </a:r>
            <a:r>
              <a:rPr lang="ru-RU" sz="1800" dirty="0"/>
              <a:t>.</a:t>
            </a: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произошло от старофранцузского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bougette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сумка, кошелёк»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Кошелек для монет Сумка для денег, кошелек, еда, аксессуары, роялти png thumbnai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44" y="7020272"/>
            <a:ext cx="194421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836712" y="7080679"/>
            <a:ext cx="1567418" cy="539957"/>
          </a:xfrm>
          <a:prstGeom prst="snip2DiagRect">
            <a:avLst/>
          </a:prstGeom>
          <a:solidFill>
            <a:srgbClr val="92D050">
              <a:alpha val="5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620834" y="7080680"/>
            <a:ext cx="1528328" cy="576064"/>
          </a:xfrm>
          <a:prstGeom prst="snip2DiagRect">
            <a:avLst/>
          </a:prstGeom>
          <a:solidFill>
            <a:srgbClr val="92D050">
              <a:alpha val="5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>
            <a:off x="4620834" y="7656744"/>
            <a:ext cx="980188" cy="864096"/>
          </a:xfrm>
          <a:prstGeom prst="bentUpArrow">
            <a:avLst/>
          </a:prstGeom>
          <a:solidFill>
            <a:srgbClr val="92D050">
              <a:alpha val="5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углом вверх 9"/>
          <p:cNvSpPr/>
          <p:nvPr/>
        </p:nvSpPr>
        <p:spPr>
          <a:xfrm rot="5400000">
            <a:off x="1652939" y="7656744"/>
            <a:ext cx="936104" cy="936104"/>
          </a:xfrm>
          <a:prstGeom prst="bentUpArrow">
            <a:avLst/>
          </a:prstGeom>
          <a:solidFill>
            <a:srgbClr val="92D050">
              <a:alpha val="5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842" y="201226"/>
            <a:ext cx="5429250" cy="100811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Сбалансированность бюджета</a:t>
            </a:r>
            <a:endParaRPr lang="ru-RU" sz="3000" dirty="0"/>
          </a:p>
        </p:txBody>
      </p:sp>
      <p:sp>
        <p:nvSpPr>
          <p:cNvPr id="4" name="AutoShape 14" descr="https://pbs.twimg.com/media/EqTKDUIXEAA2h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6" descr="https://pbs.twimg.com/media/EqTKDUIXEAA2h-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8" descr="https://pbs.twimg.com/media/EqTKDUIXEAA2h-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https://krivosheina.ru/wp-content/uploads/2018/11/Sbalansirovannost-strategicheskih-tselej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0" y="1259632"/>
            <a:ext cx="6095054" cy="2743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55575" y="4002774"/>
            <a:ext cx="3328052" cy="929266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доходами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1067" y="4002774"/>
            <a:ext cx="3028293" cy="929266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расходами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5575" y="5076056"/>
            <a:ext cx="6513785" cy="3960440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основополагающих принципов формирования и исполнения бюджета, состоящий  в равновесии  бюджетных расходов и источников их финансирования.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нехватки денежных средств, для того, чтобы все принятые обязательства власти перед обществом были исполнены, изыскиваются источники финансирования дефицита бюджета. Самый простой способ – использовать средства, оставшиеся в бюджете с прошлого года. Однако, если таковых нет, привлекаются банковские кредиты. Заемные средства необходимо возвращать, а также уплачивать по ним проценты. В Большесельском муниципальном районе муниципальный долг отсутствует. </a:t>
            </a:r>
          </a:p>
        </p:txBody>
      </p:sp>
    </p:spTree>
    <p:extLst>
      <p:ext uri="{BB962C8B-B14F-4D97-AF65-F5344CB8AC3E}">
        <p14:creationId xmlns:p14="http://schemas.microsoft.com/office/powerpoint/2010/main" val="166632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4231" y="-479976"/>
            <a:ext cx="7864212" cy="193234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" cap="none" dirty="0">
                <a:ln w="11430"/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br>
              <a:rPr lang="ru-RU" sz="3000" cap="none" dirty="0">
                <a:ln w="11430"/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cap="none" dirty="0">
                <a:ln w="11430"/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Ярославской области</a:t>
            </a:r>
            <a:r>
              <a:rPr lang="ru-RU" sz="2800" cap="none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cap="none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963488" y="4485134"/>
            <a:ext cx="6172200" cy="1253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pc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Большесельского МР</a:t>
            </a:r>
            <a:br>
              <a:rPr lang="ru-RU" spc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1157780" y="6432097"/>
            <a:ext cx="182988" cy="108012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122612" y="6432097"/>
            <a:ext cx="342165" cy="125571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3831030" y="1115616"/>
            <a:ext cx="2077781" cy="981933"/>
          </a:xfrm>
          <a:prstGeom prst="snip2Diag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1069879" y="3516323"/>
            <a:ext cx="1630534" cy="968811"/>
          </a:xfrm>
          <a:prstGeom prst="snip1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бюджета городских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округов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214290" y="7687814"/>
            <a:ext cx="2079404" cy="982669"/>
          </a:xfrm>
          <a:prstGeom prst="snip2Same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бюджет муниципального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вырезанными соседними углами 26"/>
          <p:cNvSpPr/>
          <p:nvPr/>
        </p:nvSpPr>
        <p:spPr>
          <a:xfrm>
            <a:off x="3831029" y="3597772"/>
            <a:ext cx="2077781" cy="982669"/>
          </a:xfrm>
          <a:prstGeom prst="snip2Same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бюджетов муниципальных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районов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 flipH="1">
            <a:off x="4646297" y="2323375"/>
            <a:ext cx="1876601" cy="1159578"/>
          </a:xfrm>
          <a:prstGeom prst="snip1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 бюджетов городских и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сельских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поселений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700414" y="2097549"/>
            <a:ext cx="1248158" cy="132977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095311" y="2097549"/>
            <a:ext cx="0" cy="132977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221088" y="2097549"/>
            <a:ext cx="504056" cy="36096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с двумя вырезанными противолежащими углами 43"/>
          <p:cNvSpPr/>
          <p:nvPr/>
        </p:nvSpPr>
        <p:spPr>
          <a:xfrm>
            <a:off x="642084" y="5423684"/>
            <a:ext cx="2486123" cy="1008413"/>
          </a:xfrm>
          <a:prstGeom prst="snip2Diag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Большесельского МР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с одним вырезанным углом 44"/>
          <p:cNvSpPr/>
          <p:nvPr/>
        </p:nvSpPr>
        <p:spPr>
          <a:xfrm flipH="1">
            <a:off x="2464777" y="7701672"/>
            <a:ext cx="1630534" cy="968811"/>
          </a:xfrm>
          <a:prstGeom prst="snip1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бюджета сельских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поселений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yarregion.ru/images/about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1" y="1354094"/>
            <a:ext cx="2475157" cy="182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50.userapi.com/c906/u47059858/16760542/x_f57799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72" y="5598294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6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39" y="179512"/>
            <a:ext cx="6552729" cy="1080120"/>
          </a:xfrm>
        </p:spPr>
        <p:txBody>
          <a:bodyPr>
            <a:normAutofit/>
          </a:bodyPr>
          <a:lstStyle/>
          <a:p>
            <a:pPr algn="ctr"/>
            <a:r>
              <a:rPr lang="ru-RU" sz="2300" dirty="0" smtClean="0"/>
              <a:t>Общая характеристика большесельского муниципального района</a:t>
            </a:r>
            <a:endParaRPr lang="ru-RU" sz="2300" dirty="0"/>
          </a:p>
        </p:txBody>
      </p:sp>
      <p:pic>
        <p:nvPicPr>
          <p:cNvPr id="4098" name="Picture 2" descr="https://yar-pogoda.ru/se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1279323"/>
            <a:ext cx="2736304" cy="1884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karta-raionov.ru/static/images/maps/rayon-5e19ccd6fd4a03b29837edb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3" y="1259632"/>
            <a:ext cx="2875358" cy="1838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6632" y="3163952"/>
            <a:ext cx="6624736" cy="5872544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Большесельский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расположен в центре Ярославской области. В настоящее время он занимает площадь 133,3 тыс. га (что составляет 3,7% территории области). Граничит район с </a:t>
            </a:r>
            <a:r>
              <a:rPr lang="ru-RU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Угличским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Рыбинским, Борисоглебским, </a:t>
            </a:r>
            <a:r>
              <a:rPr lang="ru-RU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Мышкинским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Тутаевским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Ярославским муниципальным районами Ярославской области.</a:t>
            </a:r>
          </a:p>
          <a:p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населения Большесельского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9,2 тыс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чел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территории района расположено более 300 населенных пунктов. Муниципальный центр – с. Большое Село, находится в 58 км от г. Ярославля. 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поделен на 3 сельские поселения – Большесельское, Вареговское, Благовещенское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крупные реки, протекающие по территории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-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Юхоть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Черемуха, Койка, </a:t>
            </a:r>
            <a:r>
              <a:rPr lang="ru-RU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Молокша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на территории района находятся озера. Наиболее крупные из них-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Богоявленное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Дуниловское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Экономическую основу Большесельского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составляет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хозяйство. Сельскохозяйственное производство специализируется на производстве мяса крупного рогатого скота, молока, зерна.</a:t>
            </a:r>
          </a:p>
          <a:p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имеет развитый промышленный и сельскохозяйственный потенциал, обладает богатой минерально-сырьевой базой, необходимой для развития промышленности, строительных материалов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4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251520"/>
            <a:ext cx="6480720" cy="760904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Этапы составления и утверждения бюджета большесельского муниципального района</a:t>
            </a:r>
            <a:endParaRPr lang="ru-RU" sz="2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8640" y="1194958"/>
            <a:ext cx="2124236" cy="2448272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endParaRPr lang="ru-RU" sz="15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0170" y="1194958"/>
            <a:ext cx="4186848" cy="244093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проекта  бюджета района регламентируется  Постановлениями Администрации Большесельского МР от 14.08.2015 № 675 «О порядке составления проекта районного бюджета на очередной финансовый год и на плановый период», от 05.05.2022 № 300 «Об утверждении Плана-графика разработки проекта бюджета Большесельского МР на 2023 год и на плановый период 2024 – 2025 годов»</a:t>
            </a:r>
            <a:endParaRPr lang="ru-RU" sz="15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2352" y="3779912"/>
            <a:ext cx="2134620" cy="223224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endParaRPr lang="ru-RU" sz="15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170" y="3779912"/>
            <a:ext cx="4169190" cy="223224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Большесельского МР представляет проект бюджета на рассмотрение Собрания представителей Большесельского МР до 15 ноября текущего года. Проект Решения направляется в Ревизионную комиссию Большесельского района для подготовки заключения. Собрание представителей рассматривает проект Решения о бюджете в одном чтении</a:t>
            </a:r>
            <a:endParaRPr lang="ru-RU" sz="15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4544" y="6156176"/>
            <a:ext cx="2108332" cy="151216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проекта бюджета</a:t>
            </a:r>
            <a:endParaRPr lang="ru-RU" sz="15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0170" y="6173912"/>
            <a:ext cx="3089070" cy="1494432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утверждается </a:t>
            </a:r>
          </a:p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Собрания </a:t>
            </a:r>
          </a:p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и подлежит </a:t>
            </a:r>
          </a:p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опубликованию в районной </a:t>
            </a:r>
          </a:p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газете «Большесельские вести»</a:t>
            </a:r>
            <a:endParaRPr lang="ru-RU" sz="15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prostim.com/wp-content/uploads/2021/05/image11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5898935"/>
            <a:ext cx="3338786" cy="33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95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2924" y="1331640"/>
            <a:ext cx="4547096" cy="1077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effectLst/>
                <a:latin typeface="Times New Roman" pitchFamily="18" charset="0"/>
                <a:cs typeface="Times New Roman" pitchFamily="18" charset="0"/>
              </a:rPr>
              <a:t>Гражданин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dirty="0">
                <a:effectLst/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700" dirty="0">
                <a:effectLst/>
                <a:latin typeface="Times New Roman" pitchFamily="18" charset="0"/>
                <a:cs typeface="Times New Roman" pitchFamily="18" charset="0"/>
              </a:rPr>
              <a:t>бюджетном процессе </a:t>
            </a:r>
          </a:p>
        </p:txBody>
      </p:sp>
      <p:pic>
        <p:nvPicPr>
          <p:cNvPr id="2059" name="Picture 11" descr="https://cfmortgages.co.uk/wp-content/uploads/2018/08/1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3024336" cy="211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44824" y="2915816"/>
            <a:ext cx="3312368" cy="151216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как налогоплательщик платит налоги, которые поступают в бюджет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632" y="5064922"/>
            <a:ext cx="2232248" cy="1584176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публичных слушаниях по проекту бюджета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42196" y="5064922"/>
            <a:ext cx="2121024" cy="1584176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публичных слушаниях по исполнению бюджета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70596" y="7308304"/>
            <a:ext cx="3312368" cy="1296144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как получатель социальных гарантий и муниципальных услуг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71452" y="5187824"/>
            <a:ext cx="1477628" cy="1292388"/>
          </a:xfrm>
          <a:prstGeom prst="ellipse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348880" y="5724128"/>
            <a:ext cx="322572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289368" y="4427984"/>
            <a:ext cx="241796" cy="732062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270634" y="6480212"/>
            <a:ext cx="241796" cy="756084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4149080" y="5724128"/>
            <a:ext cx="393116" cy="288032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5014</TotalTime>
  <Words>1250</Words>
  <Application>Microsoft Office PowerPoint</Application>
  <PresentationFormat>Экран (4:3)</PresentationFormat>
  <Paragraphs>270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Бюджет для граждан</vt:lpstr>
      <vt:lpstr>   Что такое «Бюджет для граждан»? </vt:lpstr>
      <vt:lpstr>Основные термины</vt:lpstr>
      <vt:lpstr>Презентация PowerPoint</vt:lpstr>
      <vt:lpstr>Сбалансированность бюджета</vt:lpstr>
      <vt:lpstr>Бюджетная система  Ярославской области </vt:lpstr>
      <vt:lpstr>Общая характеристика большесельского муниципального района</vt:lpstr>
      <vt:lpstr>Этапы составления и утверждения бюджета большесельского муниципального района</vt:lpstr>
      <vt:lpstr>Гражданин  и его участие в бюджетном процессе </vt:lpstr>
      <vt:lpstr>Основные характеристики проекта бюджета  Большесельского района</vt:lpstr>
      <vt:lpstr>Динамика и структура дохода бюджета  Большесельского района</vt:lpstr>
      <vt:lpstr>СТРУКТУРА НАЛОГОВЫХ И НЕНАЛОГОВЫХ ДОХОДОВ РАЙОННОГО БЮДЖЕТА В 2023 ГОДУ</vt:lpstr>
      <vt:lpstr>Основные Мероприятия по увеличению поступлений налоговых и неналоговых доходов районного бюджета</vt:lpstr>
      <vt:lpstr>Презентация PowerPoint</vt:lpstr>
      <vt:lpstr>проект Финансовой помощи муниципальному району из областного и федерального бюджета</vt:lpstr>
      <vt:lpstr>Отраслевая структура расходов бюджетов</vt:lpstr>
      <vt:lpstr>Презентация PowerPoint</vt:lpstr>
      <vt:lpstr>Непрограммные направления расходов тыс. руб.</vt:lpstr>
      <vt:lpstr>Участие большесельского муниципального района в реализации национальных проектов, тыс. руб.</vt:lpstr>
      <vt:lpstr>проект Структуры расходов районного  бюджета на 2022 год в разрезе муниципальных программ</vt:lpstr>
      <vt:lpstr>Обратная связь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Бухалов ИА</dc:creator>
  <cp:lastModifiedBy>Бухалов ИА</cp:lastModifiedBy>
  <cp:revision>449</cp:revision>
  <cp:lastPrinted>2022-04-06T10:14:58Z</cp:lastPrinted>
  <dcterms:created xsi:type="dcterms:W3CDTF">2019-03-18T05:55:00Z</dcterms:created>
  <dcterms:modified xsi:type="dcterms:W3CDTF">2022-11-14T06:37:51Z</dcterms:modified>
</cp:coreProperties>
</file>